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60C0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7.72102" units="1/cm"/>
          <inkml:channelProperty channel="Y" name="resolution" value="37.76224" units="1/cm"/>
        </inkml:channelProperties>
      </inkml:inkSource>
      <inkml:timestamp xml:id="ts0" timeString="2016-03-14T01:13:51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2787 17992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400B-04DB-4EFE-BEA1-75D45A594083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88D12-C7D6-4FF5-8712-1E5EFBE54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88D12-C7D6-4FF5-8712-1E5EFBE548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8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BA628D3-9C6B-4A0B-86C8-61B0715BD7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079D6BA-AA02-414F-9BBF-C7BD12B138A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0" y="0"/>
            <a:ext cx="3736688" cy="381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5486400"/>
            <a:ext cx="3657600" cy="762000"/>
          </a:xfrm>
        </p:spPr>
        <p:txBody>
          <a:bodyPr/>
          <a:lstStyle/>
          <a:p>
            <a:r>
              <a:rPr lang="en-US" b="1" dirty="0" smtClean="0">
                <a:latin typeface="Brush Script MT" panose="03060802040406070304" pitchFamily="66" charset="0"/>
              </a:rPr>
              <a:t>…dedicated to arts education</a:t>
            </a:r>
            <a:endParaRPr lang="en-US" b="1" dirty="0">
              <a:latin typeface="Brush Script MT" panose="030608020404060703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733800"/>
            <a:ext cx="6934200" cy="1012825"/>
          </a:xfrm>
        </p:spPr>
        <p:txBody>
          <a:bodyPr/>
          <a:lstStyle/>
          <a:p>
            <a:r>
              <a:rPr lang="en-US" b="1" dirty="0" smtClean="0"/>
              <a:t>Summer Arts </a:t>
            </a:r>
            <a:r>
              <a:rPr lang="en-US" b="1" dirty="0"/>
              <a:t>C</a:t>
            </a:r>
            <a:r>
              <a:rPr lang="en-US" b="1" dirty="0" smtClean="0"/>
              <a:t>amp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59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ie Roumayah\AppData\Local\Microsoft\Windows\INetCache\IE\B5Z931ZO\television-camera-16086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3304200" cy="21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camp  culminates an a showcase for the performing arts and an art exhibit for the visual arts. A video link will be provided for parents to watch their children.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57150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Video showcase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4008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Jamie </a:t>
            </a:r>
            <a:r>
              <a:rPr lang="en-US" dirty="0" smtClean="0"/>
              <a:t>Roumayah – Owner &amp; Director</a:t>
            </a:r>
            <a:endParaRPr lang="en-US" dirty="0" smtClean="0"/>
          </a:p>
          <a:p>
            <a:r>
              <a:rPr lang="en-US" dirty="0" smtClean="0"/>
              <a:t>Cell: (304)-562-6657</a:t>
            </a:r>
          </a:p>
          <a:p>
            <a:r>
              <a:rPr lang="en-US" dirty="0" smtClean="0"/>
              <a:t>E-mail: </a:t>
            </a:r>
            <a:r>
              <a:rPr lang="en-US" dirty="0" smtClean="0"/>
              <a:t>wvsummerartscamp@gmail.com</a:t>
            </a:r>
            <a:endParaRPr lang="en-US" dirty="0" smtClean="0"/>
          </a:p>
          <a:p>
            <a:r>
              <a:rPr lang="en-US" dirty="0"/>
              <a:t>Facebook</a:t>
            </a:r>
            <a:r>
              <a:rPr lang="en-US" dirty="0" smtClean="0"/>
              <a:t>: https</a:t>
            </a:r>
            <a:r>
              <a:rPr lang="en-US" dirty="0"/>
              <a:t>://www.facebook.com/WVSAC </a:t>
            </a:r>
          </a:p>
          <a:p>
            <a:r>
              <a:rPr lang="en-US" dirty="0" smtClean="0"/>
              <a:t>Instagram: </a:t>
            </a:r>
            <a:r>
              <a:rPr lang="en-US" dirty="0" err="1" smtClean="0"/>
              <a:t>wvsummerartscamp</a:t>
            </a:r>
            <a:endParaRPr lang="en-US" dirty="0" smtClean="0"/>
          </a:p>
          <a:p>
            <a:r>
              <a:rPr lang="en-US" dirty="0" smtClean="0"/>
              <a:t>Website: www.wvsummerartscamp.com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9530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more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</a:t>
            </a:r>
            <a:br>
              <a:rPr lang="en-US" dirty="0" smtClean="0"/>
            </a:br>
            <a:r>
              <a:rPr lang="en-US" dirty="0" smtClean="0"/>
              <a:t>contact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198944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91" y="4953000"/>
            <a:ext cx="2244436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0461" y="4953000"/>
            <a:ext cx="1676400" cy="167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87506"/>
            <a:ext cx="2244436" cy="1676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-304800"/>
            <a:ext cx="9067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endParaRPr lang="en-US" dirty="0">
              <a:solidFill>
                <a:srgbClr val="FF0000"/>
              </a:solidFill>
              <a:latin typeface="Broadway" panose="04040905080B02020502" pitchFamily="82" charset="0"/>
            </a:endParaRPr>
          </a:p>
          <a:p>
            <a:pPr>
              <a:lnSpc>
                <a:spcPct val="120000"/>
              </a:lnSpc>
            </a:pPr>
            <a:r>
              <a:rPr lang="en-US" sz="1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Our mission…</a:t>
            </a:r>
          </a:p>
          <a:p>
            <a:pPr algn="l">
              <a:lnSpc>
                <a:spcPct val="120000"/>
              </a:lnSpc>
            </a:pP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Provide an arts education in a safe and nurturing environment 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  Inspire individual creativity and arts ability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Expose West Virginia youth to various genres of visual and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performing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arts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Offer experiences in team building with young people from 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different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backgrounds 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Create an accepting atmosphere for children with disabilities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Present the opportunity to make new friends with similar interests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Give young people tools to become critical thinkers and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problem-solvers</a:t>
            </a:r>
            <a:endParaRPr lang="en-US" sz="3700" b="1" dirty="0" smtClean="0">
              <a:solidFill>
                <a:srgbClr val="FF0000"/>
              </a:solidFill>
              <a:latin typeface="Berylium" panose="02000000000000000000" pitchFamily="2" charset="0"/>
            </a:endParaRP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Spark a realization of individual talent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Enrich the lives of children who have less access to an arts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education</a:t>
            </a:r>
            <a:endParaRPr lang="en-US" sz="3700" b="1" dirty="0" smtClean="0">
              <a:solidFill>
                <a:srgbClr val="FF0000"/>
              </a:solidFill>
              <a:latin typeface="Berylium" panose="02000000000000000000" pitchFamily="2" charset="0"/>
            </a:endParaRP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Build self-esteem and enhance interpersonal growth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Offer tools that will teach our young people how to utilize the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arts as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a form of communication &amp; individual expression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Provide an opportunity for local artists to make a living within their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own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community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Help to develop future artists and arts advocates</a:t>
            </a:r>
          </a:p>
          <a:p>
            <a:pPr algn="l"/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•  Provide a fun summer camp experience for our </a:t>
            </a:r>
            <a:r>
              <a:rPr lang="en-US" sz="3700" b="1" dirty="0" smtClean="0">
                <a:solidFill>
                  <a:srgbClr val="FF0000"/>
                </a:solidFill>
                <a:latin typeface="Berylium" panose="02000000000000000000" pitchFamily="2" charset="0"/>
              </a:rPr>
              <a:t>campers</a:t>
            </a:r>
            <a:endParaRPr lang="en-US" sz="3700" b="1" dirty="0">
              <a:solidFill>
                <a:srgbClr val="FF0000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6019800" cy="1905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A</a:t>
            </a:r>
            <a:r>
              <a:rPr lang="en-US" b="1" dirty="0" smtClean="0">
                <a:solidFill>
                  <a:srgbClr val="FF6600"/>
                </a:solidFill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 two week educational visual and performing arts camp, offering instruction to beginner through advanced students ages preschool to 18 years of age. </a:t>
            </a:r>
            <a:endParaRPr lang="en-US" b="1" dirty="0">
              <a:solidFill>
                <a:srgbClr val="FF6600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42" y="381000"/>
            <a:ext cx="4818628" cy="1470025"/>
          </a:xfrm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are…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572360"/>
            <a:ext cx="2550656" cy="19051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03320" y="647712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960" y="646776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4542059"/>
            <a:ext cx="2620963" cy="19657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382109" y="4546104"/>
            <a:ext cx="2620963" cy="19576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5181600" cy="35052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•  Emphasis is put on the process (the skills learned) rather 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    than just the result (the show or finished product), giving 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    attention to the educational aspect of art 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•  Junior and Senior classes are all elective thus </a:t>
            </a:r>
            <a:r>
              <a:rPr lang="en-US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campers</a:t>
            </a:r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 are not 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    placed in classes that they do not wish to participate in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•  Ratios of adult to camper are kept low for the safety and 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    individual attention of campers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•  Parking is safe and convenient 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•  Camps are held in a facility dedicated to arts education   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•  Campers are exposed to many artists, giving them a broad 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    perspective of the arts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•  Guidance is provided to help further campers' arts </a:t>
            </a:r>
          </a:p>
          <a:p>
            <a:r>
              <a:rPr lang="en-US" dirty="0" smtClean="0">
                <a:solidFill>
                  <a:srgbClr val="FFCC00"/>
                </a:solidFill>
                <a:effectLst/>
                <a:latin typeface="Arial Black" panose="020B0A04020102020204" pitchFamily="34" charset="0"/>
              </a:rPr>
              <a:t>    education after camp has ended and throughout the year</a:t>
            </a:r>
          </a:p>
          <a:p>
            <a:endParaRPr lang="en-US" dirty="0">
              <a:latin typeface="Snap ITC" panose="04040A07060A020202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352800" cy="1165225"/>
          </a:xfrm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us…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118" y="2613804"/>
            <a:ext cx="2690004" cy="20343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118" y="-10064"/>
            <a:ext cx="2690004" cy="26900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8" y="4770408"/>
            <a:ext cx="2690004" cy="205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29029"/>
            <a:ext cx="1906405" cy="19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23" y="2971800"/>
            <a:ext cx="5164633" cy="838200"/>
          </a:xfrm>
        </p:spPr>
        <p:txBody>
          <a:bodyPr/>
          <a:lstStyle/>
          <a:p>
            <a:r>
              <a:rPr lang="en-US" sz="1800" b="1" dirty="0" smtClean="0">
                <a:effectLst/>
                <a:latin typeface="Bauhaus 93" panose="04030905020B02020C02" pitchFamily="82" charset="0"/>
              </a:rPr>
              <a:t>“Acting is the ability to dream on cue.” </a:t>
            </a:r>
          </a:p>
          <a:p>
            <a:r>
              <a:rPr lang="en-US" sz="1800" b="1" dirty="0" smtClean="0">
                <a:effectLst/>
                <a:latin typeface="Bauhaus 93" panose="04030905020B02020C02" pitchFamily="82" charset="0"/>
              </a:rPr>
              <a:t>-Andrei </a:t>
            </a:r>
            <a:r>
              <a:rPr lang="en-US" sz="1800" b="1" dirty="0" err="1" smtClean="0">
                <a:effectLst/>
                <a:latin typeface="Bauhaus 93" panose="04030905020B02020C02" pitchFamily="82" charset="0"/>
              </a:rPr>
              <a:t>Tarkovsky</a:t>
            </a:r>
            <a:endParaRPr lang="en-US" sz="1800" b="1" dirty="0" smtClean="0">
              <a:effectLst/>
              <a:latin typeface="Bauhaus 93" panose="04030905020B02020C02" pitchFamily="82" charset="0"/>
            </a:endParaRPr>
          </a:p>
          <a:p>
            <a:endParaRPr lang="en-US" dirty="0">
              <a:solidFill>
                <a:srgbClr val="FFCC00"/>
              </a:solidFill>
              <a:latin typeface="Bauhaus 93" panose="04030905020B02020C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18" y="152400"/>
            <a:ext cx="6136182" cy="1012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Theatre and Acting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83539"/>
            <a:ext cx="5505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Snap ITC" panose="04040A07060A02020202" pitchFamily="82" charset="0"/>
              </a:rPr>
              <a:t>Some classes we have that are related to this art are stage combat, script writing, stage makeup, improvisation, etc.</a:t>
            </a:r>
            <a:endParaRPr lang="en-US" dirty="0">
              <a:solidFill>
                <a:srgbClr val="FF6600"/>
              </a:solidFill>
              <a:latin typeface="Snap ITC" panose="04040A07060A02020202" pitchFamily="8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36" y="216739"/>
            <a:ext cx="2941061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600145" cy="19616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Jamie Roumayah\AppData\Local\Microsoft\Windows\INetCache\IE\52KWN15V\The-Comedy-and-Tragedy-Masks-acting-204486_585_329[1].gif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98" y="4772633"/>
            <a:ext cx="3620219" cy="20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mie Roumayah\AppData\Local\Microsoft\Windows\INetCache\IE\B5Z931ZO\dancer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8" b="100000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92" y="4273600"/>
            <a:ext cx="2594218" cy="219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56" y="1447800"/>
            <a:ext cx="4341244" cy="2438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roadway" panose="04040905080B02020502" pitchFamily="82" charset="0"/>
              </a:rPr>
              <a:t>Some classes we have that are related to this art is </a:t>
            </a:r>
            <a:r>
              <a:rPr lang="en-US" sz="2400" dirty="0" smtClean="0">
                <a:solidFill>
                  <a:srgbClr val="FF6600"/>
                </a:solidFill>
                <a:latin typeface="Broadway" panose="04040905080B02020502" pitchFamily="82" charset="0"/>
              </a:rPr>
              <a:t>tap, </a:t>
            </a:r>
            <a:r>
              <a:rPr lang="en-US" sz="2400" dirty="0" smtClean="0">
                <a:solidFill>
                  <a:srgbClr val="FF6600"/>
                </a:solidFill>
                <a:latin typeface="Broadway" panose="04040905080B02020502" pitchFamily="82" charset="0"/>
              </a:rPr>
              <a:t>hip hop,   choreography, ballet, etc.</a:t>
            </a:r>
            <a:endParaRPr lang="en-US" sz="2400" dirty="0">
              <a:solidFill>
                <a:srgbClr val="FF6600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2895600" cy="9759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60C0C"/>
                </a:solidFill>
                <a:latin typeface="Snap ITC" panose="04040A07060A02020202" pitchFamily="82" charset="0"/>
              </a:rPr>
              <a:t>Dance</a:t>
            </a:r>
            <a:endParaRPr lang="en-US" dirty="0">
              <a:solidFill>
                <a:srgbClr val="C60C0C"/>
              </a:solidFill>
              <a:latin typeface="Snap ITC" panose="04040A07060A02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35942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“Dancing is like dreaming with your feet."</a:t>
            </a:r>
          </a:p>
          <a:p>
            <a:r>
              <a:rPr lang="en-US" b="1" dirty="0" smtClean="0"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― </a:t>
            </a:r>
            <a:r>
              <a:rPr lang="en-US" b="1" dirty="0" err="1" smtClean="0"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Constanze</a:t>
            </a:r>
            <a:endParaRPr lang="en-US" dirty="0"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04426"/>
            <a:ext cx="2514600" cy="1885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609600"/>
            <a:ext cx="2286000" cy="2057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amie Roumayah\AppData\Local\Microsoft\Windows\INetCache\IE\I8DD4H30\music_notes_stock_by_bassgeisha-d3h9mpv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4800600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CC00"/>
                </a:solidFill>
                <a:latin typeface="CatholicSchoolGirls Intl BB" panose="02000506000000020003" pitchFamily="2" charset="0"/>
                <a:ea typeface="CatholicSchoolGirls Intl BB" panose="02000506000000020003" pitchFamily="2" charset="0"/>
              </a:rPr>
              <a:t>Some classes that we have that are related to this art are songwriting, musical jam, music theory, vocal technique, drums and percussion, etc.</a:t>
            </a:r>
            <a:endParaRPr lang="en-US" sz="1800" b="1" dirty="0">
              <a:solidFill>
                <a:srgbClr val="FFCC00"/>
              </a:solidFill>
              <a:latin typeface="CatholicSchoolGirls Intl BB" panose="02000506000000020003" pitchFamily="2" charset="0"/>
              <a:ea typeface="CatholicSchoolGirls Intl BB" panose="0200050600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0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6600"/>
                </a:solidFill>
                <a:latin typeface="Brush Script MT" panose="03060802040406070304" pitchFamily="66" charset="0"/>
              </a:rPr>
              <a:t>M</a:t>
            </a:r>
            <a:r>
              <a:rPr lang="en-US" sz="6000" dirty="0" smtClean="0">
                <a:solidFill>
                  <a:srgbClr val="FF6600"/>
                </a:solidFill>
                <a:latin typeface="Brush Script MT" panose="03060802040406070304" pitchFamily="66" charset="0"/>
              </a:rPr>
              <a:t>usic</a:t>
            </a:r>
            <a:endParaRPr lang="en-US" sz="6000" dirty="0">
              <a:solidFill>
                <a:srgbClr val="FF66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8819" y="5222304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nap ITC" panose="04040A07060A02020202" pitchFamily="82" charset="0"/>
                <a:ea typeface="CatholicSchoolGirls Intl BB" panose="02000506000000020003" pitchFamily="2" charset="0"/>
              </a:rPr>
              <a:t>“A painter paints pictures on canvas. But musicians paint their pictures on silence.”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nap ITC" panose="04040A07060A02020202" pitchFamily="82" charset="0"/>
                <a:ea typeface="CatholicSchoolGirls Intl BB" panose="02000506000000020003" pitchFamily="2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nap ITC" panose="04040A07060A02020202" pitchFamily="82" charset="0"/>
                <a:ea typeface="CatholicSchoolGirls Intl BB" panose="02000506000000020003" pitchFamily="2" charset="0"/>
              </a:rPr>
              <a:t>                 ~Leopold Stokowski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Snap ITC" panose="04040A07060A02020202" pitchFamily="82" charset="0"/>
              <a:ea typeface="CatholicSchoolGirls Intl BB" panose="02000506000000020003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143464"/>
            <a:ext cx="2959889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8009">
            <a:off x="6591814" y="2911726"/>
            <a:ext cx="2133600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3048000"/>
            <a:ext cx="3886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60C0C"/>
                </a:solidFill>
                <a:latin typeface="Brush Script MT" panose="03060802040406070304" pitchFamily="66" charset="0"/>
              </a:rPr>
              <a:t>Some classes that are related to this art are photography, pottery, drawing, painting, animation, etc</a:t>
            </a:r>
            <a:r>
              <a:rPr lang="en-US" b="1" dirty="0" smtClean="0">
                <a:solidFill>
                  <a:srgbClr val="FF6600"/>
                </a:solidFill>
                <a:latin typeface="Brush Script MT" panose="03060802040406070304" pitchFamily="66" charset="0"/>
              </a:rPr>
              <a:t>.</a:t>
            </a:r>
            <a:endParaRPr lang="en-US" b="1" dirty="0">
              <a:solidFill>
                <a:srgbClr val="FF66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5846"/>
            <a:ext cx="5638800" cy="132360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C00"/>
                </a:solidFill>
                <a:latin typeface="Broadway" panose="04040905080B02020502" pitchFamily="82" charset="0"/>
              </a:rPr>
              <a:t>Visual </a:t>
            </a:r>
            <a:r>
              <a:rPr lang="en-US" dirty="0" smtClean="0">
                <a:solidFill>
                  <a:srgbClr val="FFCC00"/>
                </a:solidFill>
                <a:latin typeface="Broadway" panose="04040905080B02020502" pitchFamily="82" charset="0"/>
              </a:rPr>
              <a:t>Art</a:t>
            </a:r>
            <a:r>
              <a:rPr lang="en-US" dirty="0" smtClean="0">
                <a:solidFill>
                  <a:srgbClr val="FFCC00"/>
                </a:solidFill>
                <a:latin typeface="Broadway" panose="04040905080B02020502" pitchFamily="82" charset="0"/>
              </a:rPr>
              <a:t> </a:t>
            </a:r>
            <a:endParaRPr lang="en-US" dirty="0">
              <a:solidFill>
                <a:srgbClr val="FFCC00"/>
              </a:solidFill>
              <a:latin typeface="Broadway" panose="04040905080B02020502" pitchFamily="82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910" y="4415021"/>
            <a:ext cx="2633380" cy="19669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latin typeface="Broadway" panose="04040905080B02020502" pitchFamily="82" charset="0"/>
              </a:rPr>
              <a:t>“The purpose of art is washing the dust of daily life off our souls.”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</a:rPr>
              <a:t>                                       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latin typeface="Broadway" panose="04040905080B02020502" pitchFamily="82" charset="0"/>
              </a:rPr>
              <a:t>Pablo Picasso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effectLst/>
                <a:latin typeface="Broadway" panose="04040905080B02020502" pitchFamily="82" charset="0"/>
              </a:rPr>
            </a:br>
            <a:endParaRPr lang="en-US" dirty="0">
              <a:solidFill>
                <a:schemeClr val="bg1">
                  <a:lumMod val="50000"/>
                </a:schemeClr>
              </a:solidFill>
              <a:effectLst/>
              <a:latin typeface="Broadway" panose="04040905080B020205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4148" y="475148"/>
            <a:ext cx="2550495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4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9272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 participate in a number of themed days like crazy hat and hair day, costume day, inside-out day, etc.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91" y="4571999"/>
            <a:ext cx="3552162" cy="22735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4906" y="4571999"/>
            <a:ext cx="2939683" cy="22917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4571999"/>
            <a:ext cx="3200402" cy="22917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28956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24" y="-10065"/>
            <a:ext cx="3127075" cy="18388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27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728</TotalTime>
  <Words>298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Mylar</vt:lpstr>
      <vt:lpstr>Summer Arts Camp</vt:lpstr>
      <vt:lpstr>PowerPoint Presentation</vt:lpstr>
      <vt:lpstr>Who we are…</vt:lpstr>
      <vt:lpstr>Why us…</vt:lpstr>
      <vt:lpstr>Theatre and Acting</vt:lpstr>
      <vt:lpstr>Dance</vt:lpstr>
      <vt:lpstr>Music</vt:lpstr>
      <vt:lpstr>Visual Art </vt:lpstr>
      <vt:lpstr>We participate in a number of themed days like crazy hat and hair day, costume day, inside-out day, etc.</vt:lpstr>
      <vt:lpstr>Video showcase</vt:lpstr>
      <vt:lpstr>For more  information  contact…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Roumayah</dc:creator>
  <cp:lastModifiedBy>Jamie Roumayah</cp:lastModifiedBy>
  <cp:revision>43</cp:revision>
  <dcterms:created xsi:type="dcterms:W3CDTF">2016-03-13T13:27:08Z</dcterms:created>
  <dcterms:modified xsi:type="dcterms:W3CDTF">2016-03-14T15:36:15Z</dcterms:modified>
</cp:coreProperties>
</file>